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16"/>
  </p:notesMasterIdLst>
  <p:sldIdLst>
    <p:sldId id="256" r:id="rId2"/>
    <p:sldId id="280" r:id="rId3"/>
    <p:sldId id="282" r:id="rId4"/>
    <p:sldId id="305" r:id="rId5"/>
    <p:sldId id="323" r:id="rId6"/>
    <p:sldId id="324" r:id="rId7"/>
    <p:sldId id="272" r:id="rId8"/>
    <p:sldId id="306" r:id="rId9"/>
    <p:sldId id="307" r:id="rId10"/>
    <p:sldId id="315" r:id="rId11"/>
    <p:sldId id="318" r:id="rId12"/>
    <p:sldId id="327" r:id="rId13"/>
    <p:sldId id="290" r:id="rId14"/>
    <p:sldId id="322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4404FA"/>
    <a:srgbClr val="008000"/>
    <a:srgbClr val="EDF2E2"/>
    <a:srgbClr val="F4DFDD"/>
    <a:srgbClr val="F2F6EA"/>
    <a:srgbClr val="F7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249" autoAdjust="0"/>
  </p:normalViewPr>
  <p:slideViewPr>
    <p:cSldViewPr snapToObjects="1">
      <p:cViewPr varScale="1">
        <p:scale>
          <a:sx n="75" d="100"/>
          <a:sy n="75" d="100"/>
        </p:scale>
        <p:origin x="60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pPr/>
              <a:t>12/18/2019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98A3-6BD0-1345-BB48-4E51D4346A8E}" type="datetimeFigureOut">
              <a:rPr lang="it-IT" smtClean="0"/>
              <a:pPr/>
              <a:t>18/12/2019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0" name="Immagine 9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6" name="Immagine 5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5" name="Immagine 4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17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2" r:id="rId13"/>
    <p:sldLayoutId id="2147483674" r:id="rId14"/>
    <p:sldLayoutId id="2147483683" r:id="rId15"/>
  </p:sldLayoutIdLst>
  <p:transition spd="slow">
    <p:wipe dir="d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Sviluppo di un modello bifase 2D 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flussi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separati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per una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Lorenzo Lelli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561334" y="3112675"/>
            <a:ext cx="456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Development of a two phase separated flow 2D model for a Tesla turbine.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8124337-D825-47F8-8D71-04D4B69D3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4" t="2666" r="7676" b="3240"/>
          <a:stretch/>
        </p:blipFill>
        <p:spPr>
          <a:xfrm>
            <a:off x="423984" y="1789329"/>
            <a:ext cx="8296032" cy="46773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77D458-0459-4B8C-8A5D-2999F0CE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F613D-ED91-49A7-BDB0-ED1BEB31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26E56479-7B68-4D86-904D-904DF79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pPr algn="l"/>
            <a:r>
              <a:rPr lang="it-IT" sz="2800" dirty="0"/>
              <a:t>Comparazione dei modelli con dati sperimentali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2DCCA5-AAD5-49D0-8FDF-DDABB3B488DA}"/>
              </a:ext>
            </a:extLst>
          </p:cNvPr>
          <p:cNvSpPr txBox="1"/>
          <p:nvPr/>
        </p:nvSpPr>
        <p:spPr>
          <a:xfrm>
            <a:off x="251520" y="1214482"/>
            <a:ext cx="808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Andamento della potenza in funzione della portata.</a:t>
            </a:r>
          </a:p>
        </p:txBody>
      </p:sp>
    </p:spTree>
    <p:extLst>
      <p:ext uri="{BB962C8B-B14F-4D97-AF65-F5344CB8AC3E}">
        <p14:creationId xmlns:p14="http://schemas.microsoft.com/office/powerpoint/2010/main" val="2835039137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mappa, testo, tavolo, largo&#10;&#10;Descrizione generata automaticamente">
            <a:extLst>
              <a:ext uri="{FF2B5EF4-FFF2-40B4-BE49-F238E27FC236}">
                <a16:creationId xmlns:a16="http://schemas.microsoft.com/office/drawing/2014/main" id="{EBC6D55A-1ED3-4269-B1D1-1F048F800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1" t="4365" r="7522" b="1981"/>
          <a:stretch/>
        </p:blipFill>
        <p:spPr>
          <a:xfrm>
            <a:off x="107504" y="1378970"/>
            <a:ext cx="6158684" cy="43726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465E27-A891-42B0-9B96-A132C305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98CEA-AFCD-4E35-B4DE-C5BC3067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2C65F46-31BC-413D-9237-D6AC1D3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64" y="304155"/>
            <a:ext cx="4209216" cy="418058"/>
          </a:xfrm>
        </p:spPr>
        <p:txBody>
          <a:bodyPr/>
          <a:lstStyle/>
          <a:p>
            <a:pPr algn="l"/>
            <a:r>
              <a:rPr lang="it-IT" sz="2800" dirty="0"/>
              <a:t>Comparazione Modello con Dati Sperimentali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1FF4-2FEF-4E07-8FA9-77A3E82741A6}"/>
              </a:ext>
            </a:extLst>
          </p:cNvPr>
          <p:cNvSpPr txBox="1"/>
          <p:nvPr/>
        </p:nvSpPr>
        <p:spPr>
          <a:xfrm>
            <a:off x="6263680" y="5289970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Comparazione potenza e rendimento tra i valori dei modelli e i dati sperimentali.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E3BEF8-17F6-4EF3-8A24-B15E3A4D0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845599"/>
              </p:ext>
            </p:extLst>
          </p:nvPr>
        </p:nvGraphicFramePr>
        <p:xfrm>
          <a:off x="6494351" y="1590537"/>
          <a:ext cx="2481023" cy="2837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98">
                  <a:extLst>
                    <a:ext uri="{9D8B030D-6E8A-4147-A177-3AD203B41FA5}">
                      <a16:colId xmlns:a16="http://schemas.microsoft.com/office/drawing/2014/main" val="1652009330"/>
                    </a:ext>
                  </a:extLst>
                </a:gridCol>
                <a:gridCol w="587611">
                  <a:extLst>
                    <a:ext uri="{9D8B030D-6E8A-4147-A177-3AD203B41FA5}">
                      <a16:colId xmlns:a16="http://schemas.microsoft.com/office/drawing/2014/main" val="628703723"/>
                    </a:ext>
                  </a:extLst>
                </a:gridCol>
                <a:gridCol w="848771">
                  <a:extLst>
                    <a:ext uri="{9D8B030D-6E8A-4147-A177-3AD203B41FA5}">
                      <a16:colId xmlns:a16="http://schemas.microsoft.com/office/drawing/2014/main" val="898589365"/>
                    </a:ext>
                  </a:extLst>
                </a:gridCol>
                <a:gridCol w="642343">
                  <a:extLst>
                    <a:ext uri="{9D8B030D-6E8A-4147-A177-3AD203B41FA5}">
                      <a16:colId xmlns:a16="http://schemas.microsoft.com/office/drawing/2014/main" val="2287160993"/>
                    </a:ext>
                  </a:extLst>
                </a:gridCol>
              </a:tblGrid>
              <a:tr h="732855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N°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Portata</a:t>
                      </a:r>
                    </a:p>
                    <a:p>
                      <a:r>
                        <a:rPr lang="it-IT" sz="1500" baseline="0" dirty="0"/>
                        <a:t>[kg/s]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Pres. </a:t>
                      </a:r>
                    </a:p>
                    <a:p>
                      <a:r>
                        <a:rPr lang="it-IT" sz="1500" baseline="0" dirty="0"/>
                        <a:t>[bar]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878567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2994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0,1901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14,75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97376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0,1615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13,03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65928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15,44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19439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0,2236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18,84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60864"/>
                  </a:ext>
                </a:extLst>
              </a:tr>
              <a:tr h="327320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3006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0,2599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20,96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38915"/>
                  </a:ext>
                </a:extLst>
              </a:tr>
              <a:tr h="467601"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...........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aseline="0" dirty="0"/>
                        <a:t>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9093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0C79967-D4D9-4EDE-AC7C-BDFEFBD111CA}"/>
              </a:ext>
            </a:extLst>
          </p:cNvPr>
          <p:cNvSpPr txBox="1"/>
          <p:nvPr/>
        </p:nvSpPr>
        <p:spPr>
          <a:xfrm>
            <a:off x="1421229" y="1121492"/>
            <a:ext cx="347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modello e dati sperimentali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16940-E266-4C03-A95B-A6D31DD784B5}"/>
              </a:ext>
            </a:extLst>
          </p:cNvPr>
          <p:cNvSpPr txBox="1"/>
          <p:nvPr/>
        </p:nvSpPr>
        <p:spPr>
          <a:xfrm>
            <a:off x="6696974" y="1153401"/>
            <a:ext cx="22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dati sperimentali</a:t>
            </a:r>
          </a:p>
        </p:txBody>
      </p:sp>
    </p:spTree>
    <p:extLst>
      <p:ext uri="{BB962C8B-B14F-4D97-AF65-F5344CB8AC3E}">
        <p14:creationId xmlns:p14="http://schemas.microsoft.com/office/powerpoint/2010/main" val="118694912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2F4FBC1-54B6-4AE1-89BE-1F995D18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183" y="6615191"/>
            <a:ext cx="5768280" cy="196131"/>
          </a:xfrm>
        </p:spPr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>
                <a:latin typeface="Times New Roman"/>
                <a:cs typeface="Times New Roman"/>
              </a:rPr>
              <a:t> Tesla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B585DF9-9FA4-4673-B632-ABBD26BF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70C54CD-A8D7-4FAF-98DC-0A6727BD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77" y="188640"/>
            <a:ext cx="4608637" cy="648072"/>
          </a:xfrm>
        </p:spPr>
        <p:txBody>
          <a:bodyPr/>
          <a:lstStyle/>
          <a:p>
            <a:pPr algn="l"/>
            <a:r>
              <a:rPr lang="it-IT" sz="2800" dirty="0"/>
              <a:t>Comparazione preliminare del modello con CFD R134a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ED8F38A-1885-471C-BC79-6001CC4B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267660"/>
            <a:ext cx="4432477" cy="2187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57B1D486-2D7A-43FB-AAB6-B36C1B3DC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674248"/>
                  </p:ext>
                </p:extLst>
              </p:nvPr>
            </p:nvGraphicFramePr>
            <p:xfrm>
              <a:off x="4716016" y="1090670"/>
              <a:ext cx="4427984" cy="33184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3992">
                      <a:extLst>
                        <a:ext uri="{9D8B030D-6E8A-4147-A177-3AD203B41FA5}">
                          <a16:colId xmlns:a16="http://schemas.microsoft.com/office/drawing/2014/main" val="255718118"/>
                        </a:ext>
                      </a:extLst>
                    </a:gridCol>
                    <a:gridCol w="2213992">
                      <a:extLst>
                        <a:ext uri="{9D8B030D-6E8A-4147-A177-3AD203B41FA5}">
                          <a16:colId xmlns:a16="http://schemas.microsoft.com/office/drawing/2014/main" val="1065149777"/>
                        </a:ext>
                      </a:extLst>
                    </a:gridCol>
                  </a:tblGrid>
                  <a:tr h="2552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CFD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Modello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flussi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separati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528802154"/>
                      </a:ext>
                    </a:extLst>
                  </a:tr>
                  <a:tr h="774609">
                    <a:tc gridSpan="2">
                      <a:txBody>
                        <a:bodyPr/>
                        <a:lstStyle/>
                        <a:p>
                          <a:pPr marL="0" indent="0" algn="l">
                            <a:buFont typeface="Wingdings" panose="05000000000000000000" pitchFamily="2" charset="2"/>
                            <a:buNone/>
                          </a:pP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Inputs: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indent="-171450" algn="l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Fluido</a:t>
                          </a:r>
                          <a:r>
                            <a:rPr lang="it-IT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R134a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sz="120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=23bar , </a:t>
                          </a: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sz="12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=40m/s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=0,01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en-US" sz="120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RPM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=3000, </a:t>
                          </a:r>
                          <a14:m>
                            <m:oMath xmlns:m="http://schemas.openxmlformats.org/officeDocument/2006/math"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=0,3</m:t>
                              </m:r>
                            </m:oMath>
                          </a14:m>
                          <a:endParaRPr lang="en-GB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dimensioni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R</a:t>
                          </a:r>
                          <a:r>
                            <a:rPr lang="en-US" sz="120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=10.8cm</a:t>
                          </a:r>
                          <a:r>
                            <a:rPr lang="it-IT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</a:t>
                          </a:r>
                          <a:r>
                            <a:rPr lang="en-US" sz="1200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=2.75cm, d=1mm,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GB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200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GB" sz="1200" b="0" i="1" dirty="0" smtClean="0">
                                  <a:latin typeface="Cambria Math" panose="02040503050406030204" pitchFamily="18" charset="0"/>
                                </a:rPr>
                                <m:t>=0,044 </m:t>
                              </m:r>
                              <m:r>
                                <a:rPr lang="en-GB" sz="1200" b="0" i="1" dirty="0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GB" sz="1200" b="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12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1372345"/>
                      </a:ext>
                    </a:extLst>
                  </a:tr>
                  <a:tr h="19565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ANSYS FLUENT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3D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stazionario-multifase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OS: Peng-Robinson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(per </a:t>
                          </a: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stima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proprietà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Euleriano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Turbulento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(k-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con </a:t>
                          </a:r>
                          <a:r>
                            <a:rPr lang="en-US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funzione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wall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Moving frame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Periodic boundary (45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Numero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di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elementi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450000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EES</a:t>
                          </a:r>
                        </a:p>
                        <a:p>
                          <a:endParaRPr lang="en-GB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2D-stazionario-multifase</a:t>
                          </a: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Numero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di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elementi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1000</a:t>
                          </a: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endParaRPr lang="en-GB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8861221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57B1D486-2D7A-43FB-AAB6-B36C1B3DC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674248"/>
                  </p:ext>
                </p:extLst>
              </p:nvPr>
            </p:nvGraphicFramePr>
            <p:xfrm>
              <a:off x="4716016" y="1090670"/>
              <a:ext cx="4427984" cy="33184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3992">
                      <a:extLst>
                        <a:ext uri="{9D8B030D-6E8A-4147-A177-3AD203B41FA5}">
                          <a16:colId xmlns:a16="http://schemas.microsoft.com/office/drawing/2014/main" val="255718118"/>
                        </a:ext>
                      </a:extLst>
                    </a:gridCol>
                    <a:gridCol w="2213992">
                      <a:extLst>
                        <a:ext uri="{9D8B030D-6E8A-4147-A177-3AD203B41FA5}">
                          <a16:colId xmlns:a16="http://schemas.microsoft.com/office/drawing/2014/main" val="1065149777"/>
                        </a:ext>
                      </a:extLst>
                    </a:gridCol>
                  </a:tblGrid>
                  <a:tr h="2552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CFD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Modello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flussi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separati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528802154"/>
                      </a:ext>
                    </a:extLst>
                  </a:tr>
                  <a:tr h="800100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38" t="-32576" r="-688" b="-28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1372345"/>
                      </a:ext>
                    </a:extLst>
                  </a:tr>
                  <a:tr h="22631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75" t="-47043" r="-101099" b="-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EES</a:t>
                          </a:r>
                        </a:p>
                        <a:p>
                          <a:endParaRPr lang="en-GB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2D-stazionario-multifase</a:t>
                          </a: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Numero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di </a:t>
                          </a:r>
                          <a:r>
                            <a:rPr lang="en-GB" sz="12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elementi</a:t>
                          </a:r>
                          <a:r>
                            <a:rPr lang="en-GB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1000</a:t>
                          </a: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endParaRPr lang="en-GB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171450" indent="-171450">
                            <a:buFont typeface="Wingdings" panose="05000000000000000000" pitchFamily="2" charset="2"/>
                            <a:buChar char="ü"/>
                          </a:pP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88612218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20596192-F2DF-45EB-9850-31D9884394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4704" r="7692" b="434"/>
          <a:stretch/>
        </p:blipFill>
        <p:spPr>
          <a:xfrm>
            <a:off x="-18973" y="1357206"/>
            <a:ext cx="4722076" cy="41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5374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16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3589784" y="0"/>
            <a:ext cx="4572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sz="2800" dirty="0" err="1"/>
              <a:t>Conclusioni</a:t>
            </a:r>
            <a:r>
              <a:rPr lang="en-GB" sz="2800" dirty="0"/>
              <a:t> e </a:t>
            </a:r>
            <a:r>
              <a:rPr lang="en-GB" sz="2800" dirty="0" err="1"/>
              <a:t>sviluppi</a:t>
            </a:r>
            <a:endParaRPr lang="en-GB" sz="2800" dirty="0"/>
          </a:p>
        </p:txBody>
      </p:sp>
      <p:sp>
        <p:nvSpPr>
          <p:cNvPr id="13" name="Rettangolo 12"/>
          <p:cNvSpPr/>
          <p:nvPr/>
        </p:nvSpPr>
        <p:spPr>
          <a:xfrm>
            <a:off x="192832" y="1476031"/>
            <a:ext cx="77768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u="sng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Implementato codice fluidodinamico bifase per Turbina Tesla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Validazione del codice con dati sperimentali da letteratura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Risultati preliminari incoraggiano lo sviluppo della ricerca 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  <a:latin typeface="Times New Roman"/>
                <a:cs typeface="Times New Roman"/>
              </a:rPr>
              <a:t>Lavori</a:t>
            </a:r>
            <a:r>
              <a:rPr lang="en-GB" sz="2400" b="1" u="sng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  <a:latin typeface="Times New Roman"/>
                <a:cs typeface="Times New Roman"/>
              </a:rPr>
              <a:t>futuri</a:t>
            </a: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Analisi</a:t>
            </a: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parametrica</a:t>
            </a: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 per </a:t>
            </a:r>
            <a:r>
              <a:rPr lang="en-GB"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confronto</a:t>
            </a: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  CFD e Modello 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Sviluppo modello a </a:t>
            </a:r>
            <a:r>
              <a:rPr lang="en-GB"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flussi</a:t>
            </a: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separati</a:t>
            </a: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 per lo </a:t>
            </a:r>
            <a:r>
              <a:rPr lang="en-GB"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statore</a:t>
            </a:r>
            <a:endParaRPr lang="en-GB" sz="2400" b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Test sperimentali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2210480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17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4572001" y="0"/>
            <a:ext cx="4572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sz="2800" dirty="0"/>
              <a:t>Fine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2382416" y="3136612"/>
            <a:ext cx="4379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u="sng" dirty="0" err="1">
                <a:solidFill>
                  <a:srgbClr val="1F497D"/>
                </a:solidFill>
                <a:latin typeface="Times New Roman"/>
                <a:cs typeface="Times New Roman"/>
              </a:rPr>
              <a:t>Grazie</a:t>
            </a:r>
            <a:r>
              <a:rPr lang="en-GB" sz="3200" b="1" u="sng" dirty="0">
                <a:solidFill>
                  <a:srgbClr val="1F497D"/>
                </a:solidFill>
                <a:latin typeface="Times New Roman"/>
                <a:cs typeface="Times New Roman"/>
              </a:rPr>
              <a:t> per </a:t>
            </a:r>
            <a:r>
              <a:rPr lang="en-GB" sz="3200" b="1" u="sng" dirty="0" err="1">
                <a:solidFill>
                  <a:srgbClr val="1F497D"/>
                </a:solidFill>
                <a:latin typeface="Times New Roman"/>
                <a:cs typeface="Times New Roman"/>
              </a:rPr>
              <a:t>l’attenzione</a:t>
            </a:r>
            <a:r>
              <a:rPr lang="en-GB" sz="3200" b="1" u="sng" dirty="0">
                <a:solidFill>
                  <a:srgbClr val="1F497D"/>
                </a:solidFill>
                <a:latin typeface="Times New Roman"/>
                <a:cs typeface="Times New Roma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39672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3709013" y="0"/>
            <a:ext cx="4248597" cy="1052736"/>
          </a:xfrm>
        </p:spPr>
        <p:txBody>
          <a:bodyPr/>
          <a:lstStyle/>
          <a:p>
            <a:r>
              <a:rPr lang="en-GB" dirty="0"/>
              <a:t>Contenuti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395536" y="1196752"/>
            <a:ext cx="8496944" cy="5040560"/>
          </a:xfrm>
        </p:spPr>
        <p:txBody>
          <a:bodyPr>
            <a:normAutofit/>
          </a:bodyPr>
          <a:lstStyle/>
          <a:p>
            <a:r>
              <a:rPr lang="en-GB" dirty="0" err="1">
                <a:latin typeface="Times New Roman"/>
                <a:cs typeface="Times New Roman"/>
              </a:rPr>
              <a:t>Introduzione</a:t>
            </a:r>
            <a:endParaRPr lang="en-GB" dirty="0">
              <a:latin typeface="Times New Roman"/>
              <a:cs typeface="Times New Roman"/>
            </a:endParaRPr>
          </a:p>
          <a:p>
            <a:pPr lvl="1"/>
            <a:r>
              <a:rPr lang="en-GB" dirty="0"/>
              <a:t>Turbina Tesla</a:t>
            </a:r>
          </a:p>
          <a:p>
            <a:r>
              <a:rPr lang="en-GB" dirty="0" err="1"/>
              <a:t>Scopo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Studio</a:t>
            </a:r>
          </a:p>
          <a:p>
            <a:r>
              <a:rPr lang="en-GB" dirty="0" err="1"/>
              <a:t>Metodologia</a:t>
            </a:r>
            <a:endParaRPr lang="en-GB" dirty="0"/>
          </a:p>
          <a:p>
            <a:pPr lvl="1"/>
            <a:r>
              <a:rPr lang="en-GB" dirty="0"/>
              <a:t>Modello Separato</a:t>
            </a:r>
          </a:p>
          <a:p>
            <a:r>
              <a:rPr lang="en-GB" dirty="0"/>
              <a:t>Risultati</a:t>
            </a:r>
          </a:p>
          <a:p>
            <a:pPr lvl="1"/>
            <a:r>
              <a:rPr lang="en-GB" dirty="0" err="1"/>
              <a:t>Vapore</a:t>
            </a:r>
            <a:endParaRPr lang="en-GB" dirty="0"/>
          </a:p>
          <a:p>
            <a:pPr lvl="1"/>
            <a:r>
              <a:rPr lang="en-GB" dirty="0"/>
              <a:t>R134a</a:t>
            </a:r>
          </a:p>
          <a:p>
            <a:r>
              <a:rPr lang="en-GB" dirty="0" err="1"/>
              <a:t>Conclusioni</a:t>
            </a:r>
            <a:r>
              <a:rPr lang="en-GB" dirty="0"/>
              <a:t> e </a:t>
            </a:r>
            <a:r>
              <a:rPr lang="en-GB" dirty="0" err="1"/>
              <a:t>sviluppi</a:t>
            </a:r>
            <a:endParaRPr lang="en-GB" dirty="0"/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Immagine 6" descr="tes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4598"/>
            <a:ext cx="4320480" cy="41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33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45345" y="1140703"/>
            <a:ext cx="8141716" cy="72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Times New Roman"/>
                <a:cs typeface="Times New Roman"/>
              </a:rPr>
              <a:t> Tesla Turbine: Principle of operation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0395" y="1330098"/>
            <a:ext cx="4552555" cy="267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10" name="CasellaDiTesto 9"/>
          <p:cNvSpPr txBox="1"/>
          <p:nvPr/>
        </p:nvSpPr>
        <p:spPr>
          <a:xfrm>
            <a:off x="176438" y="1196752"/>
            <a:ext cx="41075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Turbina composta da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serie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sono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montati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coassialmente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ad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distanza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molto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piccola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tra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lavoro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entra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radialmente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uno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o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più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ugelli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con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componente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velocità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tangenziale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lavoro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sposta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dall’esterno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all’interno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del disco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grazie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differenza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pressione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generata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forza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attrito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variazione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della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quantità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moto.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Infine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il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fuoriesce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assialmente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grazie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ad aperture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ricavate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sui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stessi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4" name="Titolo 3"/>
          <p:cNvSpPr>
            <a:spLocks noGrp="1"/>
          </p:cNvSpPr>
          <p:nvPr>
            <p:ph type="title"/>
          </p:nvPr>
        </p:nvSpPr>
        <p:spPr>
          <a:xfrm>
            <a:off x="3923928" y="-45379"/>
            <a:ext cx="4248597" cy="1052736"/>
          </a:xfrm>
        </p:spPr>
        <p:txBody>
          <a:bodyPr/>
          <a:lstStyle/>
          <a:p>
            <a:r>
              <a:rPr lang="en-GB" sz="2800" dirty="0">
                <a:latin typeface="Times New Roman"/>
                <a:cs typeface="Times New Roman"/>
              </a:rPr>
              <a:t>Turbina Tesla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9" y="4194040"/>
            <a:ext cx="3672408" cy="2151418"/>
          </a:xfrm>
          <a:prstGeom prst="rect">
            <a:avLst/>
          </a:prstGeom>
        </p:spPr>
      </p:pic>
      <p:pic>
        <p:nvPicPr>
          <p:cNvPr id="9" name="Il mio filmato 1">
            <a:hlinkClick r:id="" action="ppaction://media"/>
            <a:extLst>
              <a:ext uri="{FF2B5EF4-FFF2-40B4-BE49-F238E27FC236}">
                <a16:creationId xmlns:a16="http://schemas.microsoft.com/office/drawing/2014/main" id="{D537A802-41FB-4BCB-95D6-D3C9C19D6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076" t="27426" r="27951" b="-1"/>
          <a:stretch/>
        </p:blipFill>
        <p:spPr>
          <a:xfrm>
            <a:off x="4975127" y="2053392"/>
            <a:ext cx="3423090" cy="34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41C317-26FE-4B6E-A071-501F3F70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AD25-7644-4CA5-AC02-87E47A26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A33C5-00F2-45A5-A3E0-F5F6E1F9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65" y="271428"/>
            <a:ext cx="3088829" cy="418058"/>
          </a:xfrm>
        </p:spPr>
        <p:txBody>
          <a:bodyPr/>
          <a:lstStyle/>
          <a:p>
            <a:r>
              <a:rPr lang="it-IT" dirty="0"/>
              <a:t>Equazioni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23B9C-7C80-4D0B-9E51-B3620D2A61CB}"/>
              </a:ext>
            </a:extLst>
          </p:cNvPr>
          <p:cNvSpPr txBox="1"/>
          <p:nvPr/>
        </p:nvSpPr>
        <p:spPr>
          <a:xfrm>
            <a:off x="5269585" y="1691516"/>
            <a:ext cx="143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/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3BD3DF-D49B-4229-BA8B-DDAE1D0937E3}"/>
              </a:ext>
            </a:extLst>
          </p:cNvPr>
          <p:cNvSpPr txBox="1"/>
          <p:nvPr/>
        </p:nvSpPr>
        <p:spPr>
          <a:xfrm>
            <a:off x="5249090" y="277163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Quantità di moto (dir. r):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FA32-02B7-4ADE-8037-E76658A21DF7}"/>
              </a:ext>
            </a:extLst>
          </p:cNvPr>
          <p:cNvSpPr txBox="1"/>
          <p:nvPr/>
        </p:nvSpPr>
        <p:spPr>
          <a:xfrm>
            <a:off x="5156749" y="2736346"/>
            <a:ext cx="65" cy="216674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E08F9-4248-4961-96B0-86D1307C3C4E}"/>
              </a:ext>
            </a:extLst>
          </p:cNvPr>
          <p:cNvSpPr txBox="1"/>
          <p:nvPr/>
        </p:nvSpPr>
        <p:spPr>
          <a:xfrm>
            <a:off x="5249090" y="4067780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Quantità di moto (dir. θ):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/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blipFill>
                <a:blip r:embed="rId4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03E400-254D-41AD-A14A-C9F31655B0F2}"/>
              </a:ext>
            </a:extLst>
          </p:cNvPr>
          <p:cNvSpPr txBox="1"/>
          <p:nvPr/>
        </p:nvSpPr>
        <p:spPr>
          <a:xfrm>
            <a:off x="5269585" y="529191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Quantità di moto (dir. z):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/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blipFill>
                <a:blip r:embed="rId5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63B49FA-AC03-4991-ABA9-B84CB213DAF5}"/>
              </a:ext>
            </a:extLst>
          </p:cNvPr>
          <p:cNvSpPr txBox="1"/>
          <p:nvPr/>
        </p:nvSpPr>
        <p:spPr>
          <a:xfrm>
            <a:off x="115887" y="1126232"/>
            <a:ext cx="76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Continuità e Navier-Stokes semplificate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/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/>
              <p:nvPr/>
            </p:nvSpPr>
            <p:spPr>
              <a:xfrm>
                <a:off x="251520" y="1688078"/>
                <a:ext cx="4703019" cy="5140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Assunzioni per la semplificazione delle equazioni di </a:t>
                </a:r>
                <a:r>
                  <a:rPr lang="it-IT" dirty="0" err="1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Navier</a:t>
                </a: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-Stokes in coordinate cilindriche: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Flusso bifase stazionario, completamente sviluppato.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forze viscose sono considerate come forze su unità di portata.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Flusso bidimensionale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it-IT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it-IT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</a:t>
                </a: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costante ad ogni raggio;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=costante ad ogni raggio;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Flusso simmetrico radialmente, uniforme per r=r</a:t>
                </a:r>
                <a:r>
                  <a:rPr lang="it-IT" sz="1600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it-IT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campo di moto è lo stesso per ogni θ, quindi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 ogni variabile;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è trascurabile rispetto alla forza di attrito a parete.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88078"/>
                <a:ext cx="4703019" cy="5140831"/>
              </a:xfrm>
              <a:prstGeom prst="rect">
                <a:avLst/>
              </a:prstGeom>
              <a:blipFill>
                <a:blip r:embed="rId7"/>
                <a:stretch>
                  <a:fillRect l="-1036" t="-712" r="-1554" b="-53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46666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427F86C-830B-4A41-ADCF-2358FE95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978356C-2D18-4124-AD1C-9E7A02F1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D5E5D97-8BB3-4240-BBB2-B75340C3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112" y="286035"/>
            <a:ext cx="3312493" cy="418058"/>
          </a:xfrm>
        </p:spPr>
        <p:txBody>
          <a:bodyPr/>
          <a:lstStyle/>
          <a:p>
            <a:pPr algn="l"/>
            <a:r>
              <a:rPr lang="it-IT" dirty="0"/>
              <a:t>Equazioni modello separato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557140A-DCC3-4F60-8375-FE562A0EC502}"/>
              </a:ext>
            </a:extLst>
          </p:cNvPr>
          <p:cNvSpPr/>
          <p:nvPr/>
        </p:nvSpPr>
        <p:spPr>
          <a:xfrm>
            <a:off x="336286" y="5418680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23">
                <a:extLst>
                  <a:ext uri="{FF2B5EF4-FFF2-40B4-BE49-F238E27FC236}">
                    <a16:creationId xmlns:a16="http://schemas.microsoft.com/office/drawing/2014/main" id="{BB7DE211-4E63-4251-B304-F5F06C3838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832638"/>
                  </p:ext>
                </p:extLst>
              </p:nvPr>
            </p:nvGraphicFramePr>
            <p:xfrm>
              <a:off x="2944250" y="1155384"/>
              <a:ext cx="6096000" cy="49410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18659501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144557862"/>
                        </a:ext>
                      </a:extLst>
                    </a:gridCol>
                  </a:tblGrid>
                  <a:tr h="488203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Liquido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Gas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565995"/>
                      </a:ext>
                    </a:extLst>
                  </a:tr>
                  <a:tr h="7277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𝑡𝑜𝑡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it-IT" i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  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𝑡𝑜𝑡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it-IT" i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den>
                                    </m:f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  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6636606"/>
                      </a:ext>
                    </a:extLst>
                  </a:tr>
                  <a:tr h="7025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            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  <m:r>
                                          <a:rPr lang="it-IT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  <m:r>
                                          <a:rPr lang="it-IT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273607"/>
                      </a:ext>
                    </a:extLst>
                  </a:tr>
                  <a:tr h="73527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r>
                                          <a:rPr lang="it-IT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  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27473"/>
                      </a:ext>
                    </a:extLst>
                  </a:tr>
                  <a:tr h="123132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it-IT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it-IT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8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it-IT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𝑅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𝑒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</m:t>
                                                            </m:r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</m:t>
                                                            </m:r>
                                                          </m:sub>
                                                        </m:sSub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it-IT" i="0">
                                                    <a:latin typeface="Cambria Math" panose="02040503050406030204" pitchFamily="18" charset="0"/>
                                                  </a:rPr>
                                                  <m:t>12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it-IT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p>
                                                  <m:sSupPr>
                                                    <m:ctrlP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it-IT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</m:t>
                                                            </m:r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it-IT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it-IT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</m:t>
                                                            </m:r>
                                                            <m:r>
                                                              <a:rPr lang="it-IT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f>
                                                      <m:fPr>
                                                        <m:ctrlPr>
                                                          <a:rPr lang="it-IT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it-IT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it-IT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type m:val="lin"/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  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4320240"/>
                      </a:ext>
                    </a:extLst>
                  </a:tr>
                  <a:tr h="1008112">
                    <a:tc gridSpan="2"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2,457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d>
                                                <m:d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it-I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it-IT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𝑅𝑒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it-I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/</m:t>
                                                          </m:r>
                                                          <m:r>
                                                            <a:rPr lang="it-I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it-IT" i="0">
                                                  <a:latin typeface="Cambria Math" panose="02040503050406030204" pitchFamily="18" charset="0"/>
                                                </a:rPr>
                                                <m:t>+(0,27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it-IT" i="0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den>
                                              </m:f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it-IT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0">
                                              <a:latin typeface="Cambria Math" panose="02040503050406030204" pitchFamily="18" charset="0"/>
                                            </a:rPr>
                                            <m:t>37530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it-IT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dirty="0"/>
                            <a:t>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3349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23">
                <a:extLst>
                  <a:ext uri="{FF2B5EF4-FFF2-40B4-BE49-F238E27FC236}">
                    <a16:creationId xmlns:a16="http://schemas.microsoft.com/office/drawing/2014/main" id="{BB7DE211-4E63-4251-B304-F5F06C3838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832638"/>
                  </p:ext>
                </p:extLst>
              </p:nvPr>
            </p:nvGraphicFramePr>
            <p:xfrm>
              <a:off x="2944250" y="1155384"/>
              <a:ext cx="6096000" cy="49410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18659501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144557862"/>
                        </a:ext>
                      </a:extLst>
                    </a:gridCol>
                  </a:tblGrid>
                  <a:tr h="488203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Liquido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Gas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565995"/>
                      </a:ext>
                    </a:extLst>
                  </a:tr>
                  <a:tr h="75190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00" t="-68548" r="-100798" b="-4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68548" r="-1000" b="-491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6636606"/>
                      </a:ext>
                    </a:extLst>
                  </a:tr>
                  <a:tr h="7025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00" t="-181739" r="-100798" b="-4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400" t="-181739" r="-1000" b="-4304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73607"/>
                      </a:ext>
                    </a:extLst>
                  </a:tr>
                  <a:tr h="758952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" t="-259200" r="-500" b="-29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27473"/>
                      </a:ext>
                    </a:extLst>
                  </a:tr>
                  <a:tr h="1231324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" t="-222277" r="-500" b="-8316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4320240"/>
                      </a:ext>
                    </a:extLst>
                  </a:tr>
                  <a:tr h="1008112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0" t="-392169" r="-500" b="-12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33498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">
                <a:extLst>
                  <a:ext uri="{FF2B5EF4-FFF2-40B4-BE49-F238E27FC236}">
                    <a16:creationId xmlns:a16="http://schemas.microsoft.com/office/drawing/2014/main" id="{7CF37413-DC41-46B0-81EE-6CE2E7157D56}"/>
                  </a:ext>
                </a:extLst>
              </p:cNvPr>
              <p:cNvSpPr txBox="1"/>
              <p:nvPr/>
            </p:nvSpPr>
            <p:spPr>
              <a:xfrm>
                <a:off x="107504" y="1299400"/>
                <a:ext cx="2612521" cy="439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b="1" u="sng" dirty="0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Modello separato</a:t>
                </a:r>
                <a:r>
                  <a:rPr lang="it-IT" sz="2000" dirty="0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endParaRPr lang="it-IT" sz="2000" dirty="0">
                  <a:solidFill>
                    <a:srgbClr val="1F497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2000" dirty="0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velocità differenti per le due fasi e le considera artificialmente separate in due correnti che fluiscono in modo indipendente e le cui sezioni trasversali </a:t>
                </a:r>
                <a:r>
                  <a:rPr lang="it-IT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it-IT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it-IT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it-IT" sz="2000" dirty="0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sono proporzionali alla </a:t>
                </a:r>
                <a:r>
                  <a:rPr lang="it-IT" sz="2000" i="1" dirty="0" err="1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void</a:t>
                </a:r>
                <a:r>
                  <a:rPr lang="it-IT" sz="2000" i="1" dirty="0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i="1" dirty="0" err="1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</a:t>
                </a:r>
                <a:r>
                  <a:rPr lang="it-IT" sz="2000" i="1" dirty="0">
                    <a:solidFill>
                      <a:srgbClr val="1F497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8" name="TextBox 4">
                <a:extLst>
                  <a:ext uri="{FF2B5EF4-FFF2-40B4-BE49-F238E27FC236}">
                    <a16:creationId xmlns:a16="http://schemas.microsoft.com/office/drawing/2014/main" id="{7CF37413-DC41-46B0-81EE-6CE2E7157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99400"/>
                <a:ext cx="2612521" cy="4395370"/>
              </a:xfrm>
              <a:prstGeom prst="rect">
                <a:avLst/>
              </a:prstGeom>
              <a:blipFill>
                <a:blip r:embed="rId3"/>
                <a:stretch>
                  <a:fillRect l="-2570" t="-693" r="-25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B27079-D887-48B1-B516-BE75D9E16BC4}"/>
              </a:ext>
            </a:extLst>
          </p:cNvPr>
          <p:cNvSpPr txBox="1"/>
          <p:nvPr/>
        </p:nvSpPr>
        <p:spPr>
          <a:xfrm>
            <a:off x="0" y="6045628"/>
            <a:ext cx="60933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Dispense corso: ‘Tecnica del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freddo’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Milazzo</a:t>
            </a:r>
          </a:p>
          <a:p>
            <a:r>
              <a:rPr lang="it-IT" sz="1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frictional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multiplier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2004, J. Awad M. M. Awad  and Y. S.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Muzychka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93747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CC5691A-1626-43D7-A035-3996E87A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791" y="6597352"/>
            <a:ext cx="5768280" cy="196131"/>
          </a:xfrm>
        </p:spPr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FB7620D-1F4E-4E74-BFE5-9C4D322A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06D2FDC-C23C-4098-A49F-6D171509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88" y="305045"/>
            <a:ext cx="3201124" cy="418058"/>
          </a:xfrm>
        </p:spPr>
        <p:txBody>
          <a:bodyPr/>
          <a:lstStyle/>
          <a:p>
            <a:pPr algn="l"/>
            <a:r>
              <a:rPr lang="it-IT" dirty="0"/>
              <a:t>Equazioni modello separato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>
                <a:extLst>
                  <a:ext uri="{FF2B5EF4-FFF2-40B4-BE49-F238E27FC236}">
                    <a16:creationId xmlns:a16="http://schemas.microsoft.com/office/drawing/2014/main" id="{04D75D94-CE8C-40F1-8E96-C1656121EE3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0" y="1056433"/>
                <a:ext cx="8834053" cy="4842967"/>
              </a:xfrm>
            </p:spPr>
            <p:txBody>
              <a:bodyPr>
                <a:normAutofit/>
              </a:bodyPr>
              <a:lstStyle/>
              <a:p>
                <a:r>
                  <a:rPr lang="it-IT" sz="2000" b="1" i="1" u="sng" dirty="0"/>
                  <a:t>Moltiplicatore Liquid-</a:t>
                </a:r>
                <a:r>
                  <a:rPr lang="it-IT" sz="2000" b="1" i="1" u="sng" dirty="0" err="1"/>
                  <a:t>Phase</a:t>
                </a:r>
                <a:r>
                  <a:rPr lang="it-IT" sz="2000" b="1" i="1" dirty="0"/>
                  <a:t> :</a:t>
                </a:r>
                <a:endParaRPr lang="it-IT" sz="2000" b="1" i="1" u="sng" dirty="0"/>
              </a:p>
              <a:p>
                <a:pPr marL="0" indent="0">
                  <a:buNone/>
                </a:pPr>
                <a:endParaRPr lang="it-IT" sz="2000" b="1" i="1" dirty="0">
                  <a:solidFill>
                    <a:srgbClr val="FF0000"/>
                  </a:solidFill>
                </a:endParaRPr>
              </a:p>
              <a:p>
                <a:endParaRPr lang="it-IT" sz="2000" b="1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r>
                  <a:rPr lang="it-IT" sz="2000" b="1" i="1" u="sng" dirty="0"/>
                  <a:t>Parametro di Lockhart- Martinelli</a:t>
                </a:r>
                <a:r>
                  <a:rPr lang="it-IT" sz="2000" b="1" i="1" dirty="0"/>
                  <a:t> :</a:t>
                </a:r>
              </a:p>
              <a:p>
                <a:pPr marL="0" indent="0">
                  <a:buNone/>
                </a:pPr>
                <a:endParaRPr lang="it-IT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it-IT" sz="2000" dirty="0">
                  <a:solidFill>
                    <a:srgbClr val="FF0000"/>
                  </a:solidFill>
                </a:endParaRPr>
              </a:p>
              <a:p>
                <a:endParaRPr lang="it-IT" sz="2000" dirty="0">
                  <a:solidFill>
                    <a:srgbClr val="FF0000"/>
                  </a:solidFill>
                </a:endParaRPr>
              </a:p>
              <a:p>
                <a:r>
                  <a:rPr lang="it-IT" sz="20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f>
                      <m:f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it-I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𝑑𝑝</m:t>
                                </m:r>
                              </m:num>
                              <m:den>
                                <m: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</m:oMath>
                </a14:m>
                <a:r>
                  <a:rPr lang="it-IT" sz="2000" baseline="40000" dirty="0">
                    <a:solidFill>
                      <a:schemeClr val="tx1"/>
                    </a:solidFill>
                  </a:rPr>
                  <a:t>(5)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sz="2000" dirty="0"/>
              </a:p>
              <a:p>
                <a:r>
                  <a:rPr lang="it-IT" sz="2000" dirty="0">
                    <a:solidFill>
                      <a:srgbClr val="1F497D"/>
                    </a:solidFill>
                  </a:rPr>
                  <a:t> </a:t>
                </a:r>
              </a:p>
              <a:p>
                <a:endParaRPr lang="it-IT" sz="2000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  <a:p>
                <a:endParaRPr lang="it-IT" sz="2000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Segnaposto testo 4">
                <a:extLst>
                  <a:ext uri="{FF2B5EF4-FFF2-40B4-BE49-F238E27FC236}">
                    <a16:creationId xmlns:a16="http://schemas.microsoft.com/office/drawing/2014/main" id="{04D75D94-CE8C-40F1-8E96-C1656121E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0" y="1056433"/>
                <a:ext cx="8834053" cy="4842967"/>
              </a:xfrm>
              <a:blipFill>
                <a:blip r:embed="rId2"/>
                <a:stretch>
                  <a:fillRect l="-621" t="-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374FF760-E254-4A18-A7E0-16F98469B590}"/>
                  </a:ext>
                </a:extLst>
              </p:cNvPr>
              <p:cNvSpPr/>
              <p:nvPr/>
            </p:nvSpPr>
            <p:spPr>
              <a:xfrm>
                <a:off x="309947" y="5312743"/>
                <a:ext cx="3528392" cy="575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𝑑𝑝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it-IT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𝑑𝑝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𝑙𝑖𝑞𝑢𝑖𝑑</m:t>
                        </m:r>
                      </m:sub>
                    </m:sSub>
                  </m:oMath>
                </a14:m>
                <a:r>
                  <a:rPr lang="it-IT" baseline="40000" dirty="0"/>
                  <a:t>(4)</a:t>
                </a:r>
                <a:endParaRPr lang="it-IT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374FF760-E254-4A18-A7E0-16F98469B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7" y="5312743"/>
                <a:ext cx="3528392" cy="575735"/>
              </a:xfrm>
              <a:prstGeom prst="rect">
                <a:avLst/>
              </a:prstGeom>
              <a:blipFill>
                <a:blip r:embed="rId3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EAD42F0-DC96-46F3-9E7D-6C07793C2DE3}"/>
                  </a:ext>
                </a:extLst>
              </p:cNvPr>
              <p:cNvSpPr/>
              <p:nvPr/>
            </p:nvSpPr>
            <p:spPr>
              <a:xfrm>
                <a:off x="557596" y="1738597"/>
                <a:ext cx="2259785" cy="722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(3)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EAD42F0-DC96-46F3-9E7D-6C07793C2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96" y="1738597"/>
                <a:ext cx="2259785" cy="72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15AA6E4-85A9-453F-9AB0-7DFED6DB87FE}"/>
                  </a:ext>
                </a:extLst>
              </p:cNvPr>
              <p:cNvSpPr/>
              <p:nvPr/>
            </p:nvSpPr>
            <p:spPr>
              <a:xfrm>
                <a:off x="557596" y="3382219"/>
                <a:ext cx="3125984" cy="721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1,8</m:t>
                            </m:r>
                          </m:sup>
                        </m:sSup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0,2</m:t>
                            </m:r>
                          </m:sup>
                        </m:sSup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(4)</m:t>
                        </m:r>
                      </m:sup>
                    </m:sSup>
                  </m:oMath>
                </a14:m>
                <a:r>
                  <a:rPr lang="it-IT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15AA6E4-85A9-453F-9AB0-7DFED6DB8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96" y="3382219"/>
                <a:ext cx="3125984" cy="721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DAA3455-F737-45EE-BF69-CBB118E469D6}"/>
              </a:ext>
            </a:extLst>
          </p:cNvPr>
          <p:cNvSpPr/>
          <p:nvPr/>
        </p:nvSpPr>
        <p:spPr>
          <a:xfrm rot="425216">
            <a:off x="3008426" y="4836911"/>
            <a:ext cx="1529543" cy="105615"/>
          </a:xfrm>
          <a:prstGeom prst="rightArrow">
            <a:avLst>
              <a:gd name="adj1" fmla="val 50000"/>
              <a:gd name="adj2" fmla="val 15024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ACBE030F-E2D9-44CA-962F-6DA23A534018}"/>
              </a:ext>
            </a:extLst>
          </p:cNvPr>
          <p:cNvSpPr/>
          <p:nvPr/>
        </p:nvSpPr>
        <p:spPr>
          <a:xfrm rot="20698982">
            <a:off x="3146823" y="5547460"/>
            <a:ext cx="1435925" cy="106299"/>
          </a:xfrm>
          <a:prstGeom prst="rightArrow">
            <a:avLst>
              <a:gd name="adj1" fmla="val 50000"/>
              <a:gd name="adj2" fmla="val 15024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3E0BD79-AE9C-43DF-B00F-269557C6003B}"/>
                  </a:ext>
                </a:extLst>
              </p:cNvPr>
              <p:cNvSpPr txBox="1"/>
              <p:nvPr/>
            </p:nvSpPr>
            <p:spPr>
              <a:xfrm>
                <a:off x="4855999" y="4771794"/>
                <a:ext cx="2905277" cy="7827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it-I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𝑙𝑖𝑞𝑢𝑖𝑑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3E0BD79-AE9C-43DF-B00F-269557C60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99" y="4771794"/>
                <a:ext cx="2905277" cy="7827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B4817A-BDD3-4C6C-BA06-F8F7389C3078}"/>
              </a:ext>
            </a:extLst>
          </p:cNvPr>
          <p:cNvSpPr txBox="1"/>
          <p:nvPr/>
        </p:nvSpPr>
        <p:spPr>
          <a:xfrm>
            <a:off x="4806178" y="4153859"/>
            <a:ext cx="290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Sforzi di taglio a parete</a:t>
            </a:r>
            <a:r>
              <a:rPr lang="it-IT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46943E89-3710-4F74-900B-1A6912050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44319"/>
              </p:ext>
            </p:extLst>
          </p:nvPr>
        </p:nvGraphicFramePr>
        <p:xfrm>
          <a:off x="5004048" y="1372983"/>
          <a:ext cx="3408042" cy="190063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17106">
                  <a:extLst>
                    <a:ext uri="{9D8B030D-6E8A-4147-A177-3AD203B41FA5}">
                      <a16:colId xmlns:a16="http://schemas.microsoft.com/office/drawing/2014/main" val="3281592982"/>
                    </a:ext>
                  </a:extLst>
                </a:gridCol>
                <a:gridCol w="1154724">
                  <a:extLst>
                    <a:ext uri="{9D8B030D-6E8A-4147-A177-3AD203B41FA5}">
                      <a16:colId xmlns:a16="http://schemas.microsoft.com/office/drawing/2014/main" val="1926058188"/>
                    </a:ext>
                  </a:extLst>
                </a:gridCol>
                <a:gridCol w="1036212">
                  <a:extLst>
                    <a:ext uri="{9D8B030D-6E8A-4147-A177-3AD203B41FA5}">
                      <a16:colId xmlns:a16="http://schemas.microsoft.com/office/drawing/2014/main" val="2997877231"/>
                    </a:ext>
                  </a:extLst>
                </a:gridCol>
              </a:tblGrid>
              <a:tr h="3801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Liquid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</a:t>
                      </a:r>
                      <a:endParaRPr lang="it-IT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565725"/>
                  </a:ext>
                </a:extLst>
              </a:tr>
              <a:tr h="3801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Turbolent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Turbolent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it-IT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521060"/>
                  </a:ext>
                </a:extLst>
              </a:tr>
              <a:tr h="3801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Laminar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Turbolent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6352940"/>
                  </a:ext>
                </a:extLst>
              </a:tr>
              <a:tr h="3801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Turbolent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Laminar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980792"/>
                  </a:ext>
                </a:extLst>
              </a:tr>
              <a:tr h="3801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Laminar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Laminar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9651095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C4227F-D587-4581-8788-11C902DEC020}"/>
              </a:ext>
            </a:extLst>
          </p:cNvPr>
          <p:cNvSpPr txBox="1"/>
          <p:nvPr/>
        </p:nvSpPr>
        <p:spPr>
          <a:xfrm>
            <a:off x="20393" y="6016409"/>
            <a:ext cx="9036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lockhart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-martinelli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flow’, 1967, D.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Chisholm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Int. J.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Transfer</a:t>
            </a:r>
            <a:endParaRPr lang="it-IT" sz="1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data for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-component flow in </a:t>
            </a:r>
            <a:r>
              <a:rPr lang="it-IT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pipes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1949, R.W. Lockhart and R.C. Martinelli</a:t>
            </a:r>
            <a:endParaRPr lang="it-IT" sz="10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‘Fundamentals of multiphase flow ‘, 2005, Cristopher E. Brennen</a:t>
            </a:r>
          </a:p>
          <a:p>
            <a:endParaRPr lang="it-IT" baseline="30000" dirty="0"/>
          </a:p>
        </p:txBody>
      </p:sp>
    </p:spTree>
    <p:extLst>
      <p:ext uri="{BB962C8B-B14F-4D97-AF65-F5344CB8AC3E}">
        <p14:creationId xmlns:p14="http://schemas.microsoft.com/office/powerpoint/2010/main" val="253669396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17" name="Titolo 3"/>
          <p:cNvSpPr>
            <a:spLocks noGrp="1"/>
          </p:cNvSpPr>
          <p:nvPr>
            <p:ph type="title"/>
          </p:nvPr>
        </p:nvSpPr>
        <p:spPr>
          <a:xfrm>
            <a:off x="4904928" y="44624"/>
            <a:ext cx="3995936" cy="1052736"/>
          </a:xfrm>
        </p:spPr>
        <p:txBody>
          <a:bodyPr/>
          <a:lstStyle/>
          <a:p>
            <a:r>
              <a:rPr lang="en-GB" dirty="0"/>
              <a:t>Equazioni </a:t>
            </a:r>
            <a:r>
              <a:rPr lang="en-GB" dirty="0" err="1"/>
              <a:t>ridotte</a:t>
            </a:r>
            <a:endParaRPr lang="en-GB" dirty="0"/>
          </a:p>
        </p:txBody>
      </p:sp>
      <p:sp>
        <p:nvSpPr>
          <p:cNvPr id="76" name="Rettangolo 75"/>
          <p:cNvSpPr/>
          <p:nvPr/>
        </p:nvSpPr>
        <p:spPr>
          <a:xfrm>
            <a:off x="107504" y="1366259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b="1" dirty="0">
                <a:solidFill>
                  <a:schemeClr val="tx2"/>
                </a:solidFill>
                <a:latin typeface="Times New Roman"/>
                <a:cs typeface="Times New Roman"/>
              </a:rPr>
              <a:t>Equazioni </a:t>
            </a:r>
            <a:r>
              <a:rPr lang="en-GB" sz="28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ridotte</a:t>
            </a:r>
            <a:r>
              <a:rPr lang="en-GB" sz="2800" b="1" dirty="0">
                <a:solidFill>
                  <a:schemeClr val="tx2"/>
                </a:solidFill>
                <a:latin typeface="Times New Roman"/>
                <a:cs typeface="Times New Roman"/>
              </a:rPr>
              <a:t> modello separato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49CBB604-9C13-4524-8946-352522AE7EAE}"/>
                  </a:ext>
                </a:extLst>
              </p:cNvPr>
              <p:cNvSpPr/>
              <p:nvPr/>
            </p:nvSpPr>
            <p:spPr>
              <a:xfrm>
                <a:off x="-657109" y="1944105"/>
                <a:ext cx="9324528" cy="1012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𝑙𝑖𝑞𝑢𝑖𝑑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it-IT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𝑇𝑃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𝑇𝑃</m:t>
                                      </m:r>
                                    </m:sub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49CBB604-9C13-4524-8946-352522AE7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7109" y="1944105"/>
                <a:ext cx="9324528" cy="1012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F9620AD2-DCE8-4726-AA4E-ED03C77C7DF3}"/>
                  </a:ext>
                </a:extLst>
              </p:cNvPr>
              <p:cNvSpPr/>
              <p:nvPr/>
            </p:nvSpPr>
            <p:spPr>
              <a:xfrm>
                <a:off x="-970692" y="2956305"/>
                <a:ext cx="9144000" cy="1008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𝑙𝑖𝑞𝑢𝑖𝑑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it-IT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𝑇𝑃</m:t>
                                          </m:r>
                                        </m:sub>
                                      </m:sSub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sub>
                                <m:sup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F9620AD2-DCE8-4726-AA4E-ED03C77C7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0692" y="2956305"/>
                <a:ext cx="9144000" cy="100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5">
            <a:extLst>
              <a:ext uri="{FF2B5EF4-FFF2-40B4-BE49-F238E27FC236}">
                <a16:creationId xmlns:a16="http://schemas.microsoft.com/office/drawing/2014/main" id="{FF7910BB-A81C-471A-A6BC-6F2C9B911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708" y="3847674"/>
            <a:ext cx="3006585" cy="25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6009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052A6-6424-4816-9710-22E394C3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62EF0-34DB-4B90-BD67-EF6D0BB1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FF3FF9-24DA-4350-9EEA-8384015B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72" y="255346"/>
            <a:ext cx="4176589" cy="418058"/>
          </a:xfrm>
        </p:spPr>
        <p:txBody>
          <a:bodyPr/>
          <a:lstStyle/>
          <a:p>
            <a:pPr algn="l"/>
            <a:r>
              <a:rPr lang="it-IT" dirty="0"/>
              <a:t>Geometria Turbina Sperimentale</a:t>
            </a:r>
          </a:p>
        </p:txBody>
      </p:sp>
      <p:pic>
        <p:nvPicPr>
          <p:cNvPr id="7" name="Immagine 16">
            <a:extLst>
              <a:ext uri="{FF2B5EF4-FFF2-40B4-BE49-F238E27FC236}">
                <a16:creationId xmlns:a16="http://schemas.microsoft.com/office/drawing/2014/main" id="{B2FD0AA9-6820-4DB7-B67D-D652D8D1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3385"/>
            <a:ext cx="4382614" cy="439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C92A3-B32D-403D-BCE8-6700A1E53B89}"/>
              </a:ext>
            </a:extLst>
          </p:cNvPr>
          <p:cNvSpPr txBox="1"/>
          <p:nvPr/>
        </p:nvSpPr>
        <p:spPr>
          <a:xfrm>
            <a:off x="4882906" y="1011729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Geometria Macchina: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Spessore canale = 0,0021336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Numero canali = 6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FBB15-1D74-4917-A98D-63D12CEB3E09}"/>
              </a:ext>
            </a:extLst>
          </p:cNvPr>
          <p:cNvSpPr txBox="1"/>
          <p:nvPr/>
        </p:nvSpPr>
        <p:spPr>
          <a:xfrm>
            <a:off x="4898504" y="2629985"/>
            <a:ext cx="286488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Assunzioni: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Perdita pressione ugello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Mach ingresso rotore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Times New Roman"/>
                <a:cs typeface="Times New Roman"/>
              </a:rPr>
              <a:t>Titolo fluido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5DCD8-56A4-449E-9A2F-E64793E56E13}"/>
              </a:ext>
            </a:extLst>
          </p:cNvPr>
          <p:cNvSpPr txBox="1"/>
          <p:nvPr/>
        </p:nvSpPr>
        <p:spPr>
          <a:xfrm>
            <a:off x="218727" y="5604022"/>
            <a:ext cx="4679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Steidel, R., &amp; Weiss, H. (1976). </a:t>
            </a:r>
            <a:r>
              <a:rPr lang="it-IT" sz="1400" i="1" dirty="0"/>
              <a:t>Performance test of a bladeless turbine for geothermal applications</a:t>
            </a:r>
            <a:r>
              <a:rPr lang="it-IT" sz="1400" dirty="0"/>
              <a:t> (No. UCID-17068). California Univ., Livermore (USA). Lawrence Livermore Lab..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4970B-4757-4D6B-AEC8-C447DBB2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32" y="4111535"/>
            <a:ext cx="4176589" cy="23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4035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4976DE9-F00D-4231-A1C1-C0109B684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</a:blip>
          <a:srcRect l="7656" t="6267" r="8769" b="3914"/>
          <a:stretch/>
        </p:blipFill>
        <p:spPr>
          <a:xfrm>
            <a:off x="53752" y="1150800"/>
            <a:ext cx="9036496" cy="5302535"/>
          </a:xfrm>
          <a:prstGeom prst="rect">
            <a:avLst/>
          </a:prstGeom>
          <a:effectLst>
            <a:glow>
              <a:schemeClr val="accent1"/>
            </a:glow>
            <a:outerShdw blurRad="25400" dist="50800" dir="5400000" sx="1000" sy="1000" algn="ctr" rotWithShape="0">
              <a:srgbClr val="000000">
                <a:alpha val="71000"/>
              </a:srgbClr>
            </a:outerShdw>
            <a:reflection endPos="0" dir="5400000" sy="-100000" algn="bl" rotWithShape="0"/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A647A7-045B-4831-8ABC-2FADF92F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Times New Roman"/>
                <a:cs typeface="Times New Roman"/>
              </a:rPr>
              <a:t>Sviluppo di un modello bifase 2D a </a:t>
            </a:r>
            <a:r>
              <a:rPr lang="en-GB" dirty="0" err="1">
                <a:latin typeface="Times New Roman"/>
                <a:cs typeface="Times New Roman"/>
              </a:rPr>
              <a:t>flussi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separati</a:t>
            </a:r>
            <a:r>
              <a:rPr lang="en-GB" dirty="0">
                <a:latin typeface="Times New Roman"/>
                <a:cs typeface="Times New Roman"/>
              </a:rPr>
              <a:t> per una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95B6B-B7CF-417D-B7A7-C064AD1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ECCA8-16B5-4043-B3DE-11921B01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016" y="292639"/>
            <a:ext cx="4785280" cy="369332"/>
          </a:xfrm>
        </p:spPr>
        <p:txBody>
          <a:bodyPr/>
          <a:lstStyle/>
          <a:p>
            <a:pPr algn="l"/>
            <a:r>
              <a:rPr lang="it-IT" sz="2800" dirty="0"/>
              <a:t>Comparazione dei modelli con dati sperimentali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D75B8-3F00-4F2E-8575-EEAB0A4CE456}"/>
              </a:ext>
            </a:extLst>
          </p:cNvPr>
          <p:cNvSpPr txBox="1"/>
          <p:nvPr/>
        </p:nvSpPr>
        <p:spPr>
          <a:xfrm>
            <a:off x="1410268" y="99906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della portata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FAC17-B413-458F-B973-FE1AB33DDBB0}"/>
              </a:ext>
            </a:extLst>
          </p:cNvPr>
          <p:cNvSpPr txBox="1"/>
          <p:nvPr/>
        </p:nvSpPr>
        <p:spPr>
          <a:xfrm>
            <a:off x="1909961" y="361740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Errore relativo tra dati sperimentali e modello</a:t>
            </a:r>
          </a:p>
        </p:txBody>
      </p:sp>
    </p:spTree>
    <p:extLst>
      <p:ext uri="{BB962C8B-B14F-4D97-AF65-F5344CB8AC3E}">
        <p14:creationId xmlns:p14="http://schemas.microsoft.com/office/powerpoint/2010/main" val="3801262810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Template-Die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Template-Dief.thmx</Template>
  <TotalTime>8414</TotalTime>
  <Words>875</Words>
  <Application>Microsoft Office PowerPoint</Application>
  <PresentationFormat>Presentazione su schermo (4:3)</PresentationFormat>
  <Paragraphs>315</Paragraphs>
  <Slides>14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Leelawadee</vt:lpstr>
      <vt:lpstr>Times New Roman</vt:lpstr>
      <vt:lpstr>Wingdings</vt:lpstr>
      <vt:lpstr>Template-Dief</vt:lpstr>
      <vt:lpstr>Sviluppo di un modello bifase 2D a flussi separati per una turbina Tesla</vt:lpstr>
      <vt:lpstr>Contenuti</vt:lpstr>
      <vt:lpstr>Turbina Tesla</vt:lpstr>
      <vt:lpstr>Equazioni Base</vt:lpstr>
      <vt:lpstr>Equazioni modello separato</vt:lpstr>
      <vt:lpstr>Equazioni modello separato</vt:lpstr>
      <vt:lpstr>Equazioni ridotte</vt:lpstr>
      <vt:lpstr>Geometria Turbina Sperimentale</vt:lpstr>
      <vt:lpstr>Comparazione dei modelli con dati sperimentali</vt:lpstr>
      <vt:lpstr>Comparazione dei modelli con dati sperimentali</vt:lpstr>
      <vt:lpstr>Comparazione Modello con Dati Sperimentali</vt:lpstr>
      <vt:lpstr>Comparazione preliminare del modello con CFD R134a </vt:lpstr>
      <vt:lpstr>Conclusions &amp; Future Work</vt:lpstr>
      <vt:lpstr>Conclusions &amp; Future Work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Lorenzo Talluri</cp:lastModifiedBy>
  <cp:revision>565</cp:revision>
  <dcterms:created xsi:type="dcterms:W3CDTF">2014-01-08T11:46:39Z</dcterms:created>
  <dcterms:modified xsi:type="dcterms:W3CDTF">2019-12-18T10:24:30Z</dcterms:modified>
</cp:coreProperties>
</file>